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14"/>
  </p:notesMasterIdLst>
  <p:sldIdLst>
    <p:sldId id="256" r:id="rId2"/>
    <p:sldId id="257" r:id="rId3"/>
    <p:sldId id="266" r:id="rId4"/>
    <p:sldId id="265" r:id="rId5"/>
    <p:sldId id="264" r:id="rId6"/>
    <p:sldId id="263" r:id="rId7"/>
    <p:sldId id="262" r:id="rId8"/>
    <p:sldId id="261" r:id="rId9"/>
    <p:sldId id="260" r:id="rId10"/>
    <p:sldId id="267" r:id="rId11"/>
    <p:sldId id="259" r:id="rId12"/>
    <p:sldId id="258" r:id="rId13"/>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Garamond" pitchFamily="18" charset="0"/>
        <a:ea typeface="+mn-ea"/>
        <a:cs typeface="+mn-cs"/>
      </a:defRPr>
    </a:lvl1pPr>
    <a:lvl2pPr marL="457200" algn="l" rtl="0" fontAlgn="base">
      <a:spcBef>
        <a:spcPct val="0"/>
      </a:spcBef>
      <a:spcAft>
        <a:spcPct val="0"/>
      </a:spcAft>
      <a:defRPr sz="2400" kern="1200">
        <a:solidFill>
          <a:schemeClr val="tx1"/>
        </a:solidFill>
        <a:latin typeface="Garamond" pitchFamily="18" charset="0"/>
        <a:ea typeface="+mn-ea"/>
        <a:cs typeface="+mn-cs"/>
      </a:defRPr>
    </a:lvl2pPr>
    <a:lvl3pPr marL="914400" algn="l" rtl="0" fontAlgn="base">
      <a:spcBef>
        <a:spcPct val="0"/>
      </a:spcBef>
      <a:spcAft>
        <a:spcPct val="0"/>
      </a:spcAft>
      <a:defRPr sz="2400" kern="1200">
        <a:solidFill>
          <a:schemeClr val="tx1"/>
        </a:solidFill>
        <a:latin typeface="Garamond" pitchFamily="18" charset="0"/>
        <a:ea typeface="+mn-ea"/>
        <a:cs typeface="+mn-cs"/>
      </a:defRPr>
    </a:lvl3pPr>
    <a:lvl4pPr marL="1371600" algn="l" rtl="0" fontAlgn="base">
      <a:spcBef>
        <a:spcPct val="0"/>
      </a:spcBef>
      <a:spcAft>
        <a:spcPct val="0"/>
      </a:spcAft>
      <a:defRPr sz="2400" kern="1200">
        <a:solidFill>
          <a:schemeClr val="tx1"/>
        </a:solidFill>
        <a:latin typeface="Garamond" pitchFamily="18" charset="0"/>
        <a:ea typeface="+mn-ea"/>
        <a:cs typeface="+mn-cs"/>
      </a:defRPr>
    </a:lvl4pPr>
    <a:lvl5pPr marL="1828800" algn="l" rtl="0" fontAlgn="base">
      <a:spcBef>
        <a:spcPct val="0"/>
      </a:spcBef>
      <a:spcAft>
        <a:spcPct val="0"/>
      </a:spcAft>
      <a:defRPr sz="2400" kern="1200">
        <a:solidFill>
          <a:schemeClr val="tx1"/>
        </a:solidFill>
        <a:latin typeface="Garamond" pitchFamily="18" charset="0"/>
        <a:ea typeface="+mn-ea"/>
        <a:cs typeface="+mn-cs"/>
      </a:defRPr>
    </a:lvl5pPr>
    <a:lvl6pPr marL="2286000" algn="l" defTabSz="914400" rtl="0" eaLnBrk="1" latinLnBrk="0" hangingPunct="1">
      <a:defRPr sz="2400" kern="1200">
        <a:solidFill>
          <a:schemeClr val="tx1"/>
        </a:solidFill>
        <a:latin typeface="Garamond" pitchFamily="18" charset="0"/>
        <a:ea typeface="+mn-ea"/>
        <a:cs typeface="+mn-cs"/>
      </a:defRPr>
    </a:lvl6pPr>
    <a:lvl7pPr marL="2743200" algn="l" defTabSz="914400" rtl="0" eaLnBrk="1" latinLnBrk="0" hangingPunct="1">
      <a:defRPr sz="2400" kern="1200">
        <a:solidFill>
          <a:schemeClr val="tx1"/>
        </a:solidFill>
        <a:latin typeface="Garamond" pitchFamily="18" charset="0"/>
        <a:ea typeface="+mn-ea"/>
        <a:cs typeface="+mn-cs"/>
      </a:defRPr>
    </a:lvl7pPr>
    <a:lvl8pPr marL="3200400" algn="l" defTabSz="914400" rtl="0" eaLnBrk="1" latinLnBrk="0" hangingPunct="1">
      <a:defRPr sz="2400" kern="1200">
        <a:solidFill>
          <a:schemeClr val="tx1"/>
        </a:solidFill>
        <a:latin typeface="Garamond" pitchFamily="18" charset="0"/>
        <a:ea typeface="+mn-ea"/>
        <a:cs typeface="+mn-cs"/>
      </a:defRPr>
    </a:lvl8pPr>
    <a:lvl9pPr marL="3657600" algn="l" defTabSz="914400" rtl="0" eaLnBrk="1" latinLnBrk="0" hangingPunct="1">
      <a:defRPr sz="2400"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66FFFF"/>
    <a:srgbClr val="00FFFF"/>
    <a:srgbClr val="9933FF"/>
    <a:srgbClr val="FFFF00"/>
    <a:srgbClr val="00FF00"/>
    <a:srgbClr val="CCE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27" autoAdjust="0"/>
  </p:normalViewPr>
  <p:slideViewPr>
    <p:cSldViewPr>
      <p:cViewPr varScale="1">
        <p:scale>
          <a:sx n="70" d="100"/>
          <a:sy n="70" d="100"/>
        </p:scale>
        <p:origin x="13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9C487-3AEB-4298-A4C1-FC49F311C601}" type="datetimeFigureOut">
              <a:rPr lang="ru-RU" smtClean="0"/>
              <a:t>07.06.2012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49CF27-2DED-49B8-847F-93738C22D997}" type="slidenum">
              <a:rPr lang="ru-RU" smtClean="0"/>
              <a:t>‹#›</a:t>
            </a:fld>
            <a:endParaRPr lang="ru-RU"/>
          </a:p>
        </p:txBody>
      </p:sp>
    </p:spTree>
    <p:extLst>
      <p:ext uri="{BB962C8B-B14F-4D97-AF65-F5344CB8AC3E}">
        <p14:creationId xmlns:p14="http://schemas.microsoft.com/office/powerpoint/2010/main" val="1602705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749CF27-2DED-49B8-847F-93738C22D997}" type="slidenum">
              <a:rPr lang="ru-RU" smtClean="0"/>
              <a:t>7</a:t>
            </a:fld>
            <a:endParaRPr lang="ru-RU"/>
          </a:p>
        </p:txBody>
      </p:sp>
    </p:spTree>
    <p:extLst>
      <p:ext uri="{BB962C8B-B14F-4D97-AF65-F5344CB8AC3E}">
        <p14:creationId xmlns:p14="http://schemas.microsoft.com/office/powerpoint/2010/main" val="1778253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9874" name="Group 2"/>
          <p:cNvGrpSpPr>
            <a:grpSpLocks/>
          </p:cNvGrpSpPr>
          <p:nvPr/>
        </p:nvGrpSpPr>
        <p:grpSpPr bwMode="auto">
          <a:xfrm>
            <a:off x="0" y="0"/>
            <a:ext cx="9140825" cy="6850063"/>
            <a:chOff x="0" y="0"/>
            <a:chExt cx="5758" cy="4315"/>
          </a:xfrm>
        </p:grpSpPr>
        <p:grpSp>
          <p:nvGrpSpPr>
            <p:cNvPr id="79875" name="Group 3"/>
            <p:cNvGrpSpPr>
              <a:grpSpLocks/>
            </p:cNvGrpSpPr>
            <p:nvPr userDrawn="1"/>
          </p:nvGrpSpPr>
          <p:grpSpPr bwMode="auto">
            <a:xfrm>
              <a:off x="1728" y="2230"/>
              <a:ext cx="4027" cy="2085"/>
              <a:chOff x="1728" y="2230"/>
              <a:chExt cx="4027" cy="2085"/>
            </a:xfrm>
          </p:grpSpPr>
          <p:sp>
            <p:nvSpPr>
              <p:cNvPr id="79876"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ru-RU"/>
              </a:p>
            </p:txBody>
          </p:sp>
          <p:sp>
            <p:nvSpPr>
              <p:cNvPr id="79877"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ru-RU"/>
              </a:p>
            </p:txBody>
          </p:sp>
          <p:sp>
            <p:nvSpPr>
              <p:cNvPr id="79878"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ru-RU"/>
              </a:p>
            </p:txBody>
          </p:sp>
          <p:sp>
            <p:nvSpPr>
              <p:cNvPr id="79879"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ru-RU"/>
              </a:p>
            </p:txBody>
          </p:sp>
          <p:sp>
            <p:nvSpPr>
              <p:cNvPr id="79880"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ru-RU"/>
              </a:p>
            </p:txBody>
          </p:sp>
        </p:grpSp>
        <p:sp>
          <p:nvSpPr>
            <p:cNvPr id="79881"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ru-RU"/>
            </a:p>
          </p:txBody>
        </p:sp>
        <p:sp>
          <p:nvSpPr>
            <p:cNvPr id="79882"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grpSp>
      <p:sp>
        <p:nvSpPr>
          <p:cNvPr id="79883" name="Rectangle 11"/>
          <p:cNvSpPr>
            <a:spLocks noGrp="1" noChangeArrowheads="1"/>
          </p:cNvSpPr>
          <p:nvPr>
            <p:ph type="ctrTitle" sz="quarter"/>
          </p:nvPr>
        </p:nvSpPr>
        <p:spPr>
          <a:xfrm>
            <a:off x="685800" y="1736725"/>
            <a:ext cx="7772400" cy="1920875"/>
          </a:xfrm>
        </p:spPr>
        <p:txBody>
          <a:bodyPr/>
          <a:lstStyle>
            <a:lvl1pPr>
              <a:defRPr sz="6000"/>
            </a:lvl1pPr>
          </a:lstStyle>
          <a:p>
            <a:r>
              <a:rPr lang="ru-RU"/>
              <a:t>Образец заголовка</a:t>
            </a:r>
          </a:p>
        </p:txBody>
      </p:sp>
      <p:sp>
        <p:nvSpPr>
          <p:cNvPr id="7988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79885" name="Rectangle 13"/>
          <p:cNvSpPr>
            <a:spLocks noGrp="1" noChangeArrowheads="1"/>
          </p:cNvSpPr>
          <p:nvPr>
            <p:ph type="dt" sz="quarter" idx="2"/>
          </p:nvPr>
        </p:nvSpPr>
        <p:spPr>
          <a:xfrm>
            <a:off x="457200" y="6248400"/>
            <a:ext cx="2133600" cy="476250"/>
          </a:xfrm>
        </p:spPr>
        <p:txBody>
          <a:bodyPr/>
          <a:lstStyle>
            <a:lvl1pPr>
              <a:defRPr/>
            </a:lvl1pPr>
          </a:lstStyle>
          <a:p>
            <a:endParaRPr lang="ru-RU"/>
          </a:p>
        </p:txBody>
      </p:sp>
      <p:sp>
        <p:nvSpPr>
          <p:cNvPr id="79886" name="Rectangle 14"/>
          <p:cNvSpPr>
            <a:spLocks noGrp="1" noChangeArrowheads="1"/>
          </p:cNvSpPr>
          <p:nvPr>
            <p:ph type="ftr" sz="quarter" idx="3"/>
          </p:nvPr>
        </p:nvSpPr>
        <p:spPr>
          <a:xfrm>
            <a:off x="3124200" y="6251575"/>
            <a:ext cx="2895600" cy="476250"/>
          </a:xfrm>
        </p:spPr>
        <p:txBody>
          <a:bodyPr/>
          <a:lstStyle>
            <a:lvl1pPr>
              <a:defRPr/>
            </a:lvl1pPr>
          </a:lstStyle>
          <a:p>
            <a:endParaRPr lang="ru-RU"/>
          </a:p>
        </p:txBody>
      </p:sp>
      <p:sp>
        <p:nvSpPr>
          <p:cNvPr id="79887" name="Rectangle 15"/>
          <p:cNvSpPr>
            <a:spLocks noGrp="1" noChangeArrowheads="1"/>
          </p:cNvSpPr>
          <p:nvPr>
            <p:ph type="sldNum" sz="quarter" idx="4"/>
          </p:nvPr>
        </p:nvSpPr>
        <p:spPr>
          <a:xfrm>
            <a:off x="6553200" y="6254750"/>
            <a:ext cx="2133600" cy="476250"/>
          </a:xfrm>
        </p:spPr>
        <p:txBody>
          <a:bodyPr/>
          <a:lstStyle>
            <a:lvl1pPr>
              <a:defRPr/>
            </a:lvl1pPr>
          </a:lstStyle>
          <a:p>
            <a:fld id="{883E6D39-3D89-4A80-80CB-6045E1525F79}" type="slidenum">
              <a:rPr lang="ru-RU"/>
              <a:pPr/>
              <a:t>‹#›</a:t>
            </a:fld>
            <a:endParaRPr lang="ru-RU"/>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7B3B1087-0D34-41E0-A257-115769788A66}" type="slidenum">
              <a:rPr lang="ru-RU"/>
              <a:pPr/>
              <a:t>‹#›</a:t>
            </a:fld>
            <a:endParaRPr lang="ru-RU"/>
          </a:p>
        </p:txBody>
      </p:sp>
      <p:sp>
        <p:nvSpPr>
          <p:cNvPr id="6" name="Нижний колонтитул 5"/>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224CF8C1-55A7-4BE7-8529-1385768A4505}" type="slidenum">
              <a:rPr lang="ru-RU"/>
              <a:pPr/>
              <a:t>‹#›</a:t>
            </a:fld>
            <a:endParaRPr lang="ru-RU"/>
          </a:p>
        </p:txBody>
      </p:sp>
      <p:sp>
        <p:nvSpPr>
          <p:cNvPr id="6" name="Нижний колонтитул 5"/>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17903E86-1D63-4D26-9D8C-EBFFC381154A}" type="slidenum">
              <a:rPr lang="ru-RU"/>
              <a:pPr/>
              <a:t>‹#›</a:t>
            </a:fld>
            <a:endParaRPr lang="ru-RU"/>
          </a:p>
        </p:txBody>
      </p:sp>
      <p:sp>
        <p:nvSpPr>
          <p:cNvPr id="7" name="Нижний колонтитул 6"/>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омер слайда 7"/>
          <p:cNvSpPr>
            <a:spLocks noGrp="1"/>
          </p:cNvSpPr>
          <p:nvPr>
            <p:ph type="sldNum" sz="quarter" idx="11"/>
          </p:nvPr>
        </p:nvSpPr>
        <p:spPr/>
        <p:txBody>
          <a:bodyPr/>
          <a:lstStyle>
            <a:lvl1pPr>
              <a:defRPr/>
            </a:lvl1pPr>
          </a:lstStyle>
          <a:p>
            <a:fld id="{9ABED158-8199-41C2-9484-254E394CF8AC}" type="slidenum">
              <a:rPr lang="ru-RU"/>
              <a:pPr/>
              <a:t>‹#›</a:t>
            </a:fld>
            <a:endParaRPr lang="ru-RU"/>
          </a:p>
        </p:txBody>
      </p:sp>
      <p:sp>
        <p:nvSpPr>
          <p:cNvPr id="9" name="Нижний колонтитул 8"/>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омер слайда 3"/>
          <p:cNvSpPr>
            <a:spLocks noGrp="1"/>
          </p:cNvSpPr>
          <p:nvPr>
            <p:ph type="sldNum" sz="quarter" idx="11"/>
          </p:nvPr>
        </p:nvSpPr>
        <p:spPr/>
        <p:txBody>
          <a:bodyPr/>
          <a:lstStyle>
            <a:lvl1pPr>
              <a:defRPr/>
            </a:lvl1pPr>
          </a:lstStyle>
          <a:p>
            <a:fld id="{455D91DF-E58E-4286-A2A8-2555D1CC5241}" type="slidenum">
              <a:rPr lang="ru-RU"/>
              <a:pPr/>
              <a:t>‹#›</a:t>
            </a:fld>
            <a:endParaRPr lang="ru-RU"/>
          </a:p>
        </p:txBody>
      </p:sp>
      <p:sp>
        <p:nvSpPr>
          <p:cNvPr id="5" name="Нижний колонтитул 4"/>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омер слайда 2"/>
          <p:cNvSpPr>
            <a:spLocks noGrp="1"/>
          </p:cNvSpPr>
          <p:nvPr>
            <p:ph type="sldNum" sz="quarter" idx="11"/>
          </p:nvPr>
        </p:nvSpPr>
        <p:spPr/>
        <p:txBody>
          <a:bodyPr/>
          <a:lstStyle>
            <a:lvl1pPr>
              <a:defRPr/>
            </a:lvl1pPr>
          </a:lstStyle>
          <a:p>
            <a:fld id="{9EC29472-AB37-426A-8925-616546AB76D1}" type="slidenum">
              <a:rPr lang="ru-RU"/>
              <a:pPr/>
              <a:t>‹#›</a:t>
            </a:fld>
            <a:endParaRPr lang="ru-RU"/>
          </a:p>
        </p:txBody>
      </p:sp>
      <p:sp>
        <p:nvSpPr>
          <p:cNvPr id="4" name="Нижний колонтитул 3"/>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048D5103-EF71-4915-AF70-274D9DC2DFD0}" type="slidenum">
              <a:rPr lang="ru-RU"/>
              <a:pPr/>
              <a:t>‹#›</a:t>
            </a:fld>
            <a:endParaRPr lang="ru-RU"/>
          </a:p>
        </p:txBody>
      </p:sp>
      <p:sp>
        <p:nvSpPr>
          <p:cNvPr id="7" name="Нижний колонтитул 6"/>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879F2285-C79A-4DCB-8D3C-F16767F5FEB7}" type="slidenum">
              <a:rPr lang="ru-RU"/>
              <a:pPr/>
              <a:t>‹#›</a:t>
            </a:fld>
            <a:endParaRPr lang="ru-RU"/>
          </a:p>
        </p:txBody>
      </p:sp>
      <p:sp>
        <p:nvSpPr>
          <p:cNvPr id="7" name="Нижний колонтитул 6"/>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48289CF2-22DA-4F65-8292-67C8E50CDA25}" type="slidenum">
              <a:rPr lang="ru-RU"/>
              <a:pPr/>
              <a:t>‹#›</a:t>
            </a:fld>
            <a:endParaRPr lang="ru-RU"/>
          </a:p>
        </p:txBody>
      </p:sp>
      <p:sp>
        <p:nvSpPr>
          <p:cNvPr id="6" name="Нижний колонтитул 5"/>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омер слайда 4"/>
          <p:cNvSpPr>
            <a:spLocks noGrp="1"/>
          </p:cNvSpPr>
          <p:nvPr>
            <p:ph type="sldNum" sz="quarter" idx="11"/>
          </p:nvPr>
        </p:nvSpPr>
        <p:spPr/>
        <p:txBody>
          <a:bodyPr/>
          <a:lstStyle>
            <a:lvl1pPr>
              <a:defRPr/>
            </a:lvl1pPr>
          </a:lstStyle>
          <a:p>
            <a:fld id="{D50A8A76-023E-4D1F-91D7-DE0121B7190E}" type="slidenum">
              <a:rPr lang="ru-RU"/>
              <a:pPr/>
              <a:t>‹#›</a:t>
            </a:fld>
            <a:endParaRPr lang="ru-RU"/>
          </a:p>
        </p:txBody>
      </p:sp>
      <p:sp>
        <p:nvSpPr>
          <p:cNvPr id="6" name="Нижний колонтитул 5"/>
          <p:cNvSpPr>
            <a:spLocks noGrp="1"/>
          </p:cNvSpPr>
          <p:nvPr>
            <p:ph type="ftr" sz="quarter" idx="12"/>
          </p:nvPr>
        </p:nvSpPr>
        <p:spPr/>
        <p:txBody>
          <a:bodyPr/>
          <a:lstStyle>
            <a:lvl1pPr>
              <a:defRPr/>
            </a:lvl1pPr>
          </a:lstStyle>
          <a:p>
            <a:endParaRPr lang="ru-RU"/>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ru-RU"/>
          </a:p>
        </p:txBody>
      </p:sp>
      <p:sp>
        <p:nvSpPr>
          <p:cNvPr id="7885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748F1B2F-2046-4131-BB0A-4ED461AA4D57}" type="slidenum">
              <a:rPr lang="ru-RU"/>
              <a:pPr/>
              <a:t>‹#›</a:t>
            </a:fld>
            <a:endParaRPr lang="ru-RU"/>
          </a:p>
        </p:txBody>
      </p:sp>
      <p:grpSp>
        <p:nvGrpSpPr>
          <p:cNvPr id="78852" name="Group 4"/>
          <p:cNvGrpSpPr>
            <a:grpSpLocks/>
          </p:cNvGrpSpPr>
          <p:nvPr/>
        </p:nvGrpSpPr>
        <p:grpSpPr bwMode="auto">
          <a:xfrm>
            <a:off x="0" y="0"/>
            <a:ext cx="9140825" cy="6850063"/>
            <a:chOff x="0" y="0"/>
            <a:chExt cx="5758" cy="4315"/>
          </a:xfrm>
        </p:grpSpPr>
        <p:grpSp>
          <p:nvGrpSpPr>
            <p:cNvPr id="78853" name="Group 5"/>
            <p:cNvGrpSpPr>
              <a:grpSpLocks/>
            </p:cNvGrpSpPr>
            <p:nvPr userDrawn="1"/>
          </p:nvGrpSpPr>
          <p:grpSpPr bwMode="auto">
            <a:xfrm>
              <a:off x="1728" y="2230"/>
              <a:ext cx="4027" cy="2085"/>
              <a:chOff x="1728" y="2230"/>
              <a:chExt cx="4027" cy="2085"/>
            </a:xfrm>
          </p:grpSpPr>
          <p:sp>
            <p:nvSpPr>
              <p:cNvPr id="7885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endParaRPr lang="ru-RU"/>
              </a:p>
            </p:txBody>
          </p:sp>
          <p:sp>
            <p:nvSpPr>
              <p:cNvPr id="7885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endParaRPr lang="ru-RU"/>
              </a:p>
            </p:txBody>
          </p:sp>
          <p:sp>
            <p:nvSpPr>
              <p:cNvPr id="7885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endParaRPr lang="ru-RU"/>
              </a:p>
            </p:txBody>
          </p:sp>
          <p:sp>
            <p:nvSpPr>
              <p:cNvPr id="7885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endParaRPr lang="ru-RU"/>
              </a:p>
            </p:txBody>
          </p:sp>
          <p:sp>
            <p:nvSpPr>
              <p:cNvPr id="7885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endParaRPr lang="ru-RU"/>
              </a:p>
            </p:txBody>
          </p:sp>
        </p:grpSp>
        <p:sp>
          <p:nvSpPr>
            <p:cNvPr id="7885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ru-RU"/>
            </a:p>
          </p:txBody>
        </p:sp>
        <p:sp>
          <p:nvSpPr>
            <p:cNvPr id="7886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a:p>
          </p:txBody>
        </p:sp>
      </p:grpSp>
      <p:sp>
        <p:nvSpPr>
          <p:cNvPr id="7886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886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endParaRPr lang="ru-RU"/>
          </a:p>
        </p:txBody>
      </p:sp>
      <p:sp>
        <p:nvSpPr>
          <p:cNvPr id="7886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ransition spd="slow">
    <p:push dir="u"/>
  </p:transition>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539750" y="0"/>
            <a:ext cx="7991475" cy="2736850"/>
          </a:xfrm>
          <a:ln>
            <a:solidFill>
              <a:schemeClr val="bg1"/>
            </a:solidFill>
          </a:ln>
        </p:spPr>
        <p:txBody>
          <a:bodyPr/>
          <a:lstStyle/>
          <a:p>
            <a:r>
              <a:rPr lang="ru-RU" sz="5400" dirty="0">
                <a:solidFill>
                  <a:srgbClr val="EA042A"/>
                </a:solidFill>
                <a:latin typeface="Comic Sans MS" pitchFamily="66" charset="0"/>
              </a:rPr>
              <a:t>«</a:t>
            </a:r>
            <a:r>
              <a:rPr lang="ru-RU" sz="5400" dirty="0" smtClean="0">
                <a:solidFill>
                  <a:srgbClr val="EA042A"/>
                </a:solidFill>
                <a:latin typeface="Comic Sans MS" pitchFamily="66" charset="0"/>
              </a:rPr>
              <a:t>Автоматические </a:t>
            </a:r>
            <a:r>
              <a:rPr lang="ru-RU" sz="5400" dirty="0">
                <a:solidFill>
                  <a:srgbClr val="EA042A"/>
                </a:solidFill>
                <a:latin typeface="Comic Sans MS" pitchFamily="66" charset="0"/>
              </a:rPr>
              <a:t>системы управления»</a:t>
            </a:r>
          </a:p>
        </p:txBody>
      </p:sp>
      <p:pic>
        <p:nvPicPr>
          <p:cNvPr id="2052" name="Picture 4" descr="at_tb"/>
          <p:cNvPicPr>
            <a:picLocks noChangeAspect="1" noChangeArrowheads="1"/>
          </p:cNvPicPr>
          <p:nvPr/>
        </p:nvPicPr>
        <p:blipFill>
          <a:blip r:embed="rId2"/>
          <a:srcRect/>
          <a:stretch>
            <a:fillRect/>
          </a:stretch>
        </p:blipFill>
        <p:spPr bwMode="auto">
          <a:xfrm>
            <a:off x="539750" y="2736850"/>
            <a:ext cx="7991475" cy="3860502"/>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50">
                                            <p:txEl>
                                              <p:charRg st="4294967295" end="4294967295"/>
                                            </p:txEl>
                                          </p:spTgt>
                                        </p:tgtEl>
                                        <p:attrNameLst>
                                          <p:attrName>style.visibility</p:attrName>
                                        </p:attrNameLst>
                                      </p:cBhvr>
                                      <p:to>
                                        <p:strVal val="visible"/>
                                      </p:to>
                                    </p:set>
                                    <p:anim calcmode="lin" valueType="num">
                                      <p:cBhvr>
                                        <p:cTn id="7" dur="500" fill="hold"/>
                                        <p:tgtEl>
                                          <p:spTgt spid="2050">
                                            <p:txEl>
                                              <p:charRg st="4294967295" end="4294967295"/>
                                            </p:txEl>
                                          </p:spTgt>
                                        </p:tgtEl>
                                        <p:attrNameLst>
                                          <p:attrName>ppt_w</p:attrName>
                                        </p:attrNameLst>
                                      </p:cBhvr>
                                      <p:tavLst>
                                        <p:tav tm="0">
                                          <p:val>
                                            <p:fltVal val="0"/>
                                          </p:val>
                                        </p:tav>
                                        <p:tav tm="100000">
                                          <p:val>
                                            <p:strVal val="#ppt_w"/>
                                          </p:val>
                                        </p:tav>
                                      </p:tavLst>
                                    </p:anim>
                                    <p:anim calcmode="lin" valueType="num">
                                      <p:cBhvr>
                                        <p:cTn id="8" dur="500" fill="hold"/>
                                        <p:tgtEl>
                                          <p:spTgt spid="2050">
                                            <p:txEl>
                                              <p:charRg st="4294967295" end="4294967295"/>
                                            </p:txEl>
                                          </p:spTgt>
                                        </p:tgtEl>
                                        <p:attrNameLst>
                                          <p:attrName>ppt_h</p:attrName>
                                        </p:attrNameLst>
                                      </p:cBhvr>
                                      <p:tavLst>
                                        <p:tav tm="0">
                                          <p:val>
                                            <p:fltVal val="0"/>
                                          </p:val>
                                        </p:tav>
                                        <p:tav tm="100000">
                                          <p:val>
                                            <p:strVal val="#ppt_h"/>
                                          </p:val>
                                        </p:tav>
                                      </p:tavLst>
                                    </p:anim>
                                    <p:animEffect transition="in" filter="fade">
                                      <p:cBhvr>
                                        <p:cTn id="9" dur="500"/>
                                        <p:tgtEl>
                                          <p:spTgt spid="2050">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0" y="0"/>
            <a:ext cx="9144000" cy="6858000"/>
          </a:xfrm>
        </p:spPr>
        <p:txBody>
          <a:bodyPr/>
          <a:lstStyle/>
          <a:p>
            <a:pPr>
              <a:buFont typeface="Wingdings" pitchFamily="2" charset="2"/>
              <a:buNone/>
            </a:pPr>
            <a:r>
              <a:rPr lang="ru-RU" b="1"/>
              <a:t>         </a:t>
            </a:r>
            <a:r>
              <a:rPr lang="ru-RU" sz="2200" b="1">
                <a:solidFill>
                  <a:srgbClr val="00FF00"/>
                </a:solidFill>
                <a:latin typeface="Comic Sans MS" pitchFamily="66" charset="0"/>
              </a:rPr>
              <a:t>Автоматизированная система управления или АСУ</a:t>
            </a:r>
            <a:r>
              <a:rPr lang="ru-RU" sz="2200">
                <a:solidFill>
                  <a:srgbClr val="00FF00"/>
                </a:solidFill>
                <a:latin typeface="Comic Sans MS" pitchFamily="66" charset="0"/>
              </a:rPr>
              <a:t> </a:t>
            </a:r>
            <a:r>
              <a:rPr lang="ru-RU" sz="2200">
                <a:latin typeface="Comic Sans MS" pitchFamily="66" charset="0"/>
              </a:rPr>
              <a:t>— комплекс аппаратных и программных средств, предназначенный для управления различными процессами в рамках технологического процесса, производства, предприятия. АСУ применяются в различных отраслях промышленности, энергетике, транспорте и т. п. Термин "автоматизированная", в отличие от термина "автоматическая" подчёркивает сохранение за человеком-оператором некоторых функций, либо наиболее общего, целеполагающего характера, либо не поддающихся автоматизации. АСУ с системой поддержки принятия решений, являются основным </a:t>
            </a:r>
          </a:p>
          <a:p>
            <a:pPr>
              <a:buFont typeface="Wingdings" pitchFamily="2" charset="2"/>
              <a:buNone/>
            </a:pPr>
            <a:r>
              <a:rPr lang="ru-RU" sz="2200">
                <a:latin typeface="Comic Sans MS" pitchFamily="66" charset="0"/>
              </a:rPr>
              <a:t>    инструментом повышения </a:t>
            </a:r>
          </a:p>
          <a:p>
            <a:pPr>
              <a:buFont typeface="Wingdings" pitchFamily="2" charset="2"/>
              <a:buNone/>
            </a:pPr>
            <a:r>
              <a:rPr lang="ru-RU" sz="2200">
                <a:latin typeface="Comic Sans MS" pitchFamily="66" charset="0"/>
              </a:rPr>
              <a:t>    обоснованности </a:t>
            </a:r>
          </a:p>
          <a:p>
            <a:pPr>
              <a:buFont typeface="Wingdings" pitchFamily="2" charset="2"/>
              <a:buNone/>
            </a:pPr>
            <a:r>
              <a:rPr lang="ru-RU" sz="2200">
                <a:latin typeface="Comic Sans MS" pitchFamily="66" charset="0"/>
              </a:rPr>
              <a:t>    управленческих решений. </a:t>
            </a:r>
          </a:p>
        </p:txBody>
      </p:sp>
      <p:pic>
        <p:nvPicPr>
          <p:cNvPr id="32774" name="Picture 6" descr="171_3_smallf"/>
          <p:cNvPicPr>
            <a:picLocks noChangeAspect="1" noChangeArrowheads="1"/>
          </p:cNvPicPr>
          <p:nvPr/>
        </p:nvPicPr>
        <p:blipFill>
          <a:blip r:embed="rId2"/>
          <a:srcRect/>
          <a:stretch>
            <a:fillRect/>
          </a:stretch>
        </p:blipFill>
        <p:spPr bwMode="auto">
          <a:xfrm>
            <a:off x="4067175" y="3943350"/>
            <a:ext cx="5076825" cy="291465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5" name="Rectangle 3"/>
          <p:cNvSpPr>
            <a:spLocks noGrp="1" noChangeArrowheads="1"/>
          </p:cNvSpPr>
          <p:nvPr>
            <p:ph idx="1"/>
          </p:nvPr>
        </p:nvSpPr>
        <p:spPr>
          <a:xfrm>
            <a:off x="0" y="0"/>
            <a:ext cx="9144000" cy="6858000"/>
          </a:xfrm>
        </p:spPr>
        <p:txBody>
          <a:bodyPr/>
          <a:lstStyle/>
          <a:p>
            <a:pPr marL="609600" indent="-609600">
              <a:lnSpc>
                <a:spcPct val="90000"/>
              </a:lnSpc>
              <a:buFont typeface="Wingdings" pitchFamily="2" charset="2"/>
              <a:buNone/>
            </a:pPr>
            <a:r>
              <a:rPr lang="ru-RU" sz="2800"/>
              <a:t>             </a:t>
            </a:r>
            <a:r>
              <a:rPr lang="ru-RU" sz="2800" b="1">
                <a:solidFill>
                  <a:srgbClr val="FFFF00"/>
                </a:solidFill>
                <a:latin typeface="Comic Sans MS" pitchFamily="66" charset="0"/>
              </a:rPr>
              <a:t>Важнейшая задача АСУ</a:t>
            </a:r>
            <a:r>
              <a:rPr lang="ru-RU" sz="2800">
                <a:latin typeface="Comic Sans MS" pitchFamily="66" charset="0"/>
              </a:rPr>
              <a:t> — повышение эффективности управления объектом на основе роста производительности труда и совершенствования методов планирования процесса управления. Различают автоматизированные системы управления объектами (технологическими процессами — АСУТП, предприятием — АСУП, отраслью — ОАСУ) и функциональные автоматизированные системы, например, проектирование плановых расчётов, материально-технического снабжения и т.д. </a:t>
            </a:r>
          </a:p>
          <a:p>
            <a:pPr marL="609600" indent="-609600">
              <a:lnSpc>
                <a:spcPct val="90000"/>
              </a:lnSpc>
              <a:buFont typeface="Wingdings" pitchFamily="2" charset="2"/>
              <a:buNone/>
            </a:pPr>
            <a:r>
              <a:rPr lang="ru-RU" sz="2800"/>
              <a:t>            </a:t>
            </a:r>
            <a:r>
              <a:rPr lang="ru-RU" sz="2800" b="1">
                <a:solidFill>
                  <a:srgbClr val="FF00FF"/>
                </a:solidFill>
                <a:latin typeface="Comic Sans MS" pitchFamily="66" charset="0"/>
              </a:rPr>
              <a:t>Целью автоматизации управления</a:t>
            </a:r>
            <a:r>
              <a:rPr lang="ru-RU" sz="2800">
                <a:latin typeface="Comic Sans MS" pitchFamily="66" charset="0"/>
              </a:rPr>
              <a:t> является повышение эффективности использования потенциальных возможностей объекта управления. Таким образом, можно выделить ряд целей:</a:t>
            </a:r>
          </a:p>
          <a:p>
            <a:pPr marL="609600" indent="-609600">
              <a:lnSpc>
                <a:spcPct val="90000"/>
              </a:lnSpc>
              <a:buFont typeface="Wingdings" pitchFamily="2" charset="2"/>
              <a:buNone/>
            </a:pPr>
            <a:endParaRPr lang="ru-RU" sz="2800">
              <a:latin typeface="Comic Sans MS" pitchFamily="66" charset="0"/>
            </a:endParaRPr>
          </a:p>
          <a:p>
            <a:pPr marL="609600" indent="-609600">
              <a:lnSpc>
                <a:spcPct val="90000"/>
              </a:lnSpc>
              <a:buFont typeface="Wingdings" pitchFamily="2" charset="2"/>
              <a:buNone/>
            </a:pPr>
            <a:endParaRPr lang="ru-RU" sz="2800">
              <a:latin typeface="Comic Sans MS" pitchFamily="66" charset="0"/>
            </a:endParaRPr>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800"/>
          </a:p>
          <a:p>
            <a:pPr marL="609600" indent="-609600">
              <a:lnSpc>
                <a:spcPct val="90000"/>
              </a:lnSpc>
              <a:buFont typeface="Wingdings" pitchFamily="2" charset="2"/>
              <a:buNone/>
            </a:pPr>
            <a:endParaRPr lang="ru-RU" sz="2400">
              <a:latin typeface="Comic Sans MS" pitchFamily="66" charset="0"/>
            </a:endParaRPr>
          </a:p>
          <a:p>
            <a:pPr marL="609600" indent="-609600">
              <a:lnSpc>
                <a:spcPct val="90000"/>
              </a:lnSpc>
              <a:buFont typeface="Wingdings" pitchFamily="2" charset="2"/>
              <a:buNone/>
            </a:pPr>
            <a:endParaRPr lang="ru-RU" sz="2400">
              <a:latin typeface="Comic Sans MS" pitchFamily="66" charset="0"/>
            </a:endParaRP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a:xfrm>
            <a:off x="0" y="0"/>
            <a:ext cx="9144000" cy="6858000"/>
          </a:xfrm>
        </p:spPr>
        <p:txBody>
          <a:bodyPr/>
          <a:lstStyle/>
          <a:p>
            <a:pPr>
              <a:buFont typeface="Wingdings" pitchFamily="2" charset="2"/>
              <a:buNone/>
            </a:pPr>
            <a:endParaRPr lang="ru-RU" sz="2800"/>
          </a:p>
          <a:p>
            <a:pPr>
              <a:buClr>
                <a:srgbClr val="FF00FF"/>
              </a:buClr>
            </a:pPr>
            <a:r>
              <a:rPr lang="ru-RU" sz="2800">
                <a:latin typeface="Comic Sans MS" pitchFamily="66" charset="0"/>
              </a:rPr>
              <a:t>Предоставление лицу, принимающему решение релевантных данных для принятия решений</a:t>
            </a:r>
          </a:p>
          <a:p>
            <a:pPr>
              <a:buClr>
                <a:srgbClr val="FF00FF"/>
              </a:buClr>
            </a:pPr>
            <a:r>
              <a:rPr lang="ru-RU" sz="2800">
                <a:latin typeface="Comic Sans MS" pitchFamily="66" charset="0"/>
              </a:rPr>
              <a:t>Ускорение выполнения отдельных операций по сбору и обработке данных</a:t>
            </a:r>
          </a:p>
          <a:p>
            <a:pPr>
              <a:buClr>
                <a:srgbClr val="FF00FF"/>
              </a:buClr>
            </a:pPr>
            <a:r>
              <a:rPr lang="ru-RU" sz="2800">
                <a:latin typeface="Comic Sans MS" pitchFamily="66" charset="0"/>
              </a:rPr>
              <a:t>Снижение количества решений, которые должно принимать лицо принимающее решение</a:t>
            </a:r>
          </a:p>
          <a:p>
            <a:pPr>
              <a:buClr>
                <a:srgbClr val="FF00FF"/>
              </a:buClr>
            </a:pPr>
            <a:r>
              <a:rPr lang="ru-RU" sz="2800">
                <a:latin typeface="Comic Sans MS" pitchFamily="66" charset="0"/>
              </a:rPr>
              <a:t>Повышение уровня контроля и исполнительской дисциплины</a:t>
            </a:r>
          </a:p>
          <a:p>
            <a:pPr>
              <a:buClr>
                <a:srgbClr val="FF00FF"/>
              </a:buClr>
            </a:pPr>
            <a:r>
              <a:rPr lang="ru-RU" sz="2800">
                <a:latin typeface="Comic Sans MS" pitchFamily="66" charset="0"/>
              </a:rPr>
              <a:t>Повышение оперативности управления</a:t>
            </a:r>
          </a:p>
          <a:p>
            <a:pPr>
              <a:buClr>
                <a:srgbClr val="FF00FF"/>
              </a:buClr>
            </a:pPr>
            <a:r>
              <a:rPr lang="ru-RU" sz="2800">
                <a:latin typeface="Comic Sans MS" pitchFamily="66" charset="0"/>
              </a:rPr>
              <a:t>Снижение затрат лица принимающего решение на выполнение вспомогательных процессов</a:t>
            </a:r>
          </a:p>
          <a:p>
            <a:pPr>
              <a:buClr>
                <a:srgbClr val="FF00FF"/>
              </a:buClr>
            </a:pPr>
            <a:r>
              <a:rPr lang="ru-RU" sz="2800">
                <a:latin typeface="Comic Sans MS" pitchFamily="66" charset="0"/>
              </a:rPr>
              <a:t>Повышение степени обоснованности принимаемых решений</a:t>
            </a:r>
          </a:p>
          <a:p>
            <a:endParaRPr lang="ru-RU" sz="2800">
              <a:latin typeface="Comic Sans MS" pitchFamily="66" charset="0"/>
            </a:endParaRP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8" name="Rectangle 4"/>
          <p:cNvSpPr>
            <a:spLocks noGrp="1" noRot="1" noChangeArrowheads="1"/>
          </p:cNvSpPr>
          <p:nvPr>
            <p:ph idx="1"/>
          </p:nvPr>
        </p:nvSpPr>
        <p:spPr>
          <a:xfrm>
            <a:off x="0" y="0"/>
            <a:ext cx="9144000" cy="6858000"/>
          </a:xfrm>
          <a:noFill/>
          <a:ln/>
        </p:spPr>
        <p:txBody>
          <a:bodyPr/>
          <a:lstStyle/>
          <a:p>
            <a:pPr>
              <a:lnSpc>
                <a:spcPct val="80000"/>
              </a:lnSpc>
              <a:buClr>
                <a:srgbClr val="9933FF"/>
              </a:buClr>
              <a:buFont typeface="Wingdings" pitchFamily="2" charset="2"/>
              <a:buNone/>
            </a:pPr>
            <a:r>
              <a:rPr lang="ru-RU" sz="2800"/>
              <a:t>        </a:t>
            </a:r>
            <a:r>
              <a:rPr lang="ru-RU" sz="2800" b="1">
                <a:solidFill>
                  <a:srgbClr val="66FFFF"/>
                </a:solidFill>
                <a:latin typeface="Comic Sans MS" pitchFamily="66" charset="0"/>
              </a:rPr>
              <a:t>Основными классификационными признаками , определяющими вид АСУ</a:t>
            </a:r>
            <a:r>
              <a:rPr lang="ru-RU" sz="2800">
                <a:latin typeface="Comic Sans MS" pitchFamily="66" charset="0"/>
              </a:rPr>
              <a:t>, являются:</a:t>
            </a:r>
          </a:p>
          <a:p>
            <a:pPr>
              <a:lnSpc>
                <a:spcPct val="80000"/>
              </a:lnSpc>
              <a:buClr>
                <a:srgbClr val="00FFFF"/>
              </a:buClr>
              <a:buFont typeface="Wingdings" pitchFamily="2" charset="2"/>
              <a:buChar char="ü"/>
            </a:pPr>
            <a:r>
              <a:rPr lang="ru-RU" sz="2800">
                <a:latin typeface="Comic Sans MS" pitchFamily="66" charset="0"/>
              </a:rPr>
              <a:t>сфера функционирования объекта управления (промышленность, строительство, транспорт, сельское хозяйство, непромышленная сфера и т.д.)</a:t>
            </a:r>
          </a:p>
          <a:p>
            <a:pPr>
              <a:lnSpc>
                <a:spcPct val="80000"/>
              </a:lnSpc>
              <a:buClr>
                <a:srgbClr val="00FFFF"/>
              </a:buClr>
              <a:buFont typeface="Wingdings" pitchFamily="2" charset="2"/>
              <a:buChar char="ü"/>
            </a:pPr>
            <a:r>
              <a:rPr lang="ru-RU" sz="2800">
                <a:latin typeface="Comic Sans MS" pitchFamily="66" charset="0"/>
              </a:rPr>
              <a:t>вид управляемого процесса (технологический, организационный, экономический и т.д.);</a:t>
            </a:r>
          </a:p>
          <a:p>
            <a:pPr>
              <a:lnSpc>
                <a:spcPct val="80000"/>
              </a:lnSpc>
              <a:buClr>
                <a:srgbClr val="00FFFF"/>
              </a:buClr>
              <a:buFont typeface="Wingdings" pitchFamily="2" charset="2"/>
              <a:buChar char="ü"/>
            </a:pPr>
            <a:r>
              <a:rPr lang="ru-RU" sz="2800">
                <a:latin typeface="Comic Sans MS" pitchFamily="66" charset="0"/>
              </a:rPr>
              <a:t>уровень в системе государственного управления, включения управление народным хозяйством в соответствии с действующими схемами управления отраслями (для промышленности: отрасль (министерство), всесоюзное объединение, всесоюзное промышленное объединение, научно-производственное объединение, предприятие (организация), производство, цех, участок, технологический агрегат).</a:t>
            </a:r>
          </a:p>
          <a:p>
            <a:pPr>
              <a:lnSpc>
                <a:spcPct val="80000"/>
              </a:lnSpc>
              <a:buFont typeface="Wingdings" pitchFamily="2" charset="2"/>
              <a:buNone/>
            </a:pPr>
            <a:endParaRPr lang="ru-RU" sz="2800">
              <a:latin typeface="Comic Sans MS" pitchFamily="66" charset="0"/>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3"/>
          <p:cNvSpPr>
            <a:spLocks noGrp="1" noChangeArrowheads="1"/>
          </p:cNvSpPr>
          <p:nvPr>
            <p:ph idx="1"/>
          </p:nvPr>
        </p:nvSpPr>
        <p:spPr>
          <a:xfrm>
            <a:off x="0" y="0"/>
            <a:ext cx="9144000" cy="6858000"/>
          </a:xfrm>
          <a:ln>
            <a:solidFill>
              <a:srgbClr val="FF0000"/>
            </a:solidFill>
          </a:ln>
        </p:spPr>
        <p:txBody>
          <a:bodyPr/>
          <a:lstStyle/>
          <a:p>
            <a:pPr>
              <a:lnSpc>
                <a:spcPct val="80000"/>
              </a:lnSpc>
              <a:buFont typeface="Wingdings" pitchFamily="2" charset="2"/>
              <a:buNone/>
            </a:pPr>
            <a:r>
              <a:rPr lang="ru-RU" sz="2800" dirty="0">
                <a:solidFill>
                  <a:srgbClr val="92D050"/>
                </a:solidFill>
              </a:rPr>
              <a:t>        </a:t>
            </a:r>
            <a:r>
              <a:rPr lang="ru-RU" sz="2800" b="1" dirty="0">
                <a:solidFill>
                  <a:srgbClr val="92D050"/>
                </a:solidFill>
                <a:latin typeface="Comic Sans MS" pitchFamily="66" charset="0"/>
              </a:rPr>
              <a:t>Функции при формировании управляющих воздействий:</a:t>
            </a:r>
          </a:p>
          <a:p>
            <a:pPr>
              <a:lnSpc>
                <a:spcPct val="80000"/>
              </a:lnSpc>
              <a:buClr>
                <a:srgbClr val="FF0000"/>
              </a:buClr>
              <a:buFont typeface="Wingdings" pitchFamily="2" charset="2"/>
              <a:buChar char="Ø"/>
            </a:pPr>
            <a:r>
              <a:rPr lang="ru-RU" sz="2800" dirty="0">
                <a:latin typeface="Comic Sans MS" pitchFamily="66" charset="0"/>
              </a:rPr>
              <a:t>       </a:t>
            </a:r>
            <a:r>
              <a:rPr lang="ru-RU" sz="2400" u="sng" dirty="0">
                <a:latin typeface="Comic Sans MS" pitchFamily="66" charset="0"/>
              </a:rPr>
              <a:t>Функции обработки информации (вычислительные функции)</a:t>
            </a:r>
            <a:r>
              <a:rPr lang="ru-RU" sz="2400" dirty="0">
                <a:latin typeface="Comic Sans MS" pitchFamily="66" charset="0"/>
              </a:rPr>
              <a:t> – осуществляют учет, контроль, хранение, поиск, отображение, тиражирование, преобразование формы информации;</a:t>
            </a:r>
          </a:p>
          <a:p>
            <a:pPr>
              <a:lnSpc>
                <a:spcPct val="80000"/>
              </a:lnSpc>
              <a:buClr>
                <a:srgbClr val="FF0000"/>
              </a:buClr>
              <a:buFont typeface="Wingdings" pitchFamily="2" charset="2"/>
              <a:buChar char="Ø"/>
            </a:pPr>
            <a:r>
              <a:rPr lang="ru-RU" sz="2400" dirty="0">
                <a:latin typeface="Comic Sans MS" pitchFamily="66" charset="0"/>
              </a:rPr>
              <a:t>       </a:t>
            </a:r>
            <a:r>
              <a:rPr lang="ru-RU" sz="2400" u="sng" dirty="0">
                <a:latin typeface="Comic Sans MS" pitchFamily="66" charset="0"/>
              </a:rPr>
              <a:t>Функции обмена </a:t>
            </a:r>
          </a:p>
          <a:p>
            <a:pPr>
              <a:lnSpc>
                <a:spcPct val="80000"/>
              </a:lnSpc>
              <a:buClr>
                <a:srgbClr val="FF0000"/>
              </a:buClr>
              <a:buFont typeface="Wingdings" pitchFamily="2" charset="2"/>
              <a:buNone/>
            </a:pPr>
            <a:r>
              <a:rPr lang="ru-RU" sz="2400" dirty="0">
                <a:latin typeface="Comic Sans MS" pitchFamily="66" charset="0"/>
              </a:rPr>
              <a:t>    </a:t>
            </a:r>
            <a:r>
              <a:rPr lang="ru-RU" sz="2400" u="sng" dirty="0">
                <a:latin typeface="Comic Sans MS" pitchFamily="66" charset="0"/>
              </a:rPr>
              <a:t>(передачи) информации</a:t>
            </a:r>
            <a:r>
              <a:rPr lang="ru-RU" sz="2400" dirty="0">
                <a:latin typeface="Comic Sans MS" pitchFamily="66" charset="0"/>
              </a:rPr>
              <a:t> – </a:t>
            </a:r>
          </a:p>
          <a:p>
            <a:pPr>
              <a:lnSpc>
                <a:spcPct val="80000"/>
              </a:lnSpc>
              <a:buClr>
                <a:srgbClr val="FF0000"/>
              </a:buClr>
              <a:buFont typeface="Wingdings" pitchFamily="2" charset="2"/>
              <a:buNone/>
            </a:pPr>
            <a:r>
              <a:rPr lang="ru-RU" sz="2400" dirty="0">
                <a:latin typeface="Comic Sans MS" pitchFamily="66" charset="0"/>
              </a:rPr>
              <a:t>    связаны с доведением </a:t>
            </a:r>
          </a:p>
          <a:p>
            <a:pPr>
              <a:lnSpc>
                <a:spcPct val="80000"/>
              </a:lnSpc>
              <a:buClr>
                <a:srgbClr val="FF0000"/>
              </a:buClr>
              <a:buFont typeface="Wingdings" pitchFamily="2" charset="2"/>
              <a:buNone/>
            </a:pPr>
            <a:r>
              <a:rPr lang="ru-RU" sz="2400" dirty="0">
                <a:latin typeface="Comic Sans MS" pitchFamily="66" charset="0"/>
              </a:rPr>
              <a:t>    выработанных </a:t>
            </a:r>
          </a:p>
          <a:p>
            <a:pPr>
              <a:lnSpc>
                <a:spcPct val="80000"/>
              </a:lnSpc>
              <a:buClr>
                <a:srgbClr val="FF0000"/>
              </a:buClr>
              <a:buFont typeface="Wingdings" pitchFamily="2" charset="2"/>
              <a:buNone/>
            </a:pPr>
            <a:r>
              <a:rPr lang="ru-RU" sz="2400" dirty="0">
                <a:latin typeface="Comic Sans MS" pitchFamily="66" charset="0"/>
              </a:rPr>
              <a:t>    управляющих </a:t>
            </a:r>
          </a:p>
          <a:p>
            <a:pPr>
              <a:lnSpc>
                <a:spcPct val="80000"/>
              </a:lnSpc>
              <a:buClr>
                <a:srgbClr val="FF0000"/>
              </a:buClr>
              <a:buFont typeface="Wingdings" pitchFamily="2" charset="2"/>
              <a:buNone/>
            </a:pPr>
            <a:r>
              <a:rPr lang="ru-RU" sz="2400" dirty="0">
                <a:latin typeface="Comic Sans MS" pitchFamily="66" charset="0"/>
              </a:rPr>
              <a:t>    воздействий до объекта </a:t>
            </a:r>
          </a:p>
          <a:p>
            <a:pPr>
              <a:lnSpc>
                <a:spcPct val="80000"/>
              </a:lnSpc>
              <a:buClr>
                <a:srgbClr val="FF0000"/>
              </a:buClr>
              <a:buFont typeface="Wingdings" pitchFamily="2" charset="2"/>
              <a:buNone/>
            </a:pPr>
            <a:r>
              <a:rPr lang="ru-RU" sz="2400" dirty="0">
                <a:latin typeface="Comic Sans MS" pitchFamily="66" charset="0"/>
              </a:rPr>
              <a:t>    управления и обменом </a:t>
            </a:r>
          </a:p>
          <a:p>
            <a:pPr>
              <a:lnSpc>
                <a:spcPct val="80000"/>
              </a:lnSpc>
              <a:buClr>
                <a:srgbClr val="FF0000"/>
              </a:buClr>
              <a:buFont typeface="Wingdings" pitchFamily="2" charset="2"/>
              <a:buNone/>
            </a:pPr>
            <a:r>
              <a:rPr lang="ru-RU" sz="2400" dirty="0">
                <a:latin typeface="Comic Sans MS" pitchFamily="66" charset="0"/>
              </a:rPr>
              <a:t>    информацией с лицом, </a:t>
            </a:r>
          </a:p>
          <a:p>
            <a:pPr>
              <a:lnSpc>
                <a:spcPct val="80000"/>
              </a:lnSpc>
              <a:buClr>
                <a:srgbClr val="FF0000"/>
              </a:buClr>
              <a:buFont typeface="Wingdings" pitchFamily="2" charset="2"/>
              <a:buNone/>
            </a:pPr>
            <a:r>
              <a:rPr lang="ru-RU" sz="2400" dirty="0">
                <a:latin typeface="Comic Sans MS" pitchFamily="66" charset="0"/>
              </a:rPr>
              <a:t>    принимающего решение;</a:t>
            </a:r>
          </a:p>
          <a:p>
            <a:pPr>
              <a:lnSpc>
                <a:spcPct val="80000"/>
              </a:lnSpc>
              <a:buClr>
                <a:srgbClr val="FF0000"/>
              </a:buClr>
              <a:buFont typeface="Wingdings" pitchFamily="2" charset="2"/>
              <a:buChar char="Ø"/>
            </a:pPr>
            <a:r>
              <a:rPr lang="ru-RU" sz="2400" dirty="0">
                <a:latin typeface="Comic Sans MS" pitchFamily="66" charset="0"/>
              </a:rPr>
              <a:t>        </a:t>
            </a:r>
            <a:r>
              <a:rPr lang="ru-RU" sz="2400" u="sng" dirty="0">
                <a:latin typeface="Comic Sans MS" pitchFamily="66" charset="0"/>
              </a:rPr>
              <a:t>Группа функций принятия решения (преобразование содержания информации)</a:t>
            </a:r>
            <a:r>
              <a:rPr lang="ru-RU" sz="2400" dirty="0">
                <a:latin typeface="Comic Sans MS" pitchFamily="66" charset="0"/>
              </a:rPr>
              <a:t> – создание новой информации в ходе анализа, прогнозирования или оперативного управления объектом</a:t>
            </a:r>
          </a:p>
          <a:p>
            <a:pPr>
              <a:lnSpc>
                <a:spcPct val="80000"/>
              </a:lnSpc>
              <a:buClr>
                <a:srgbClr val="FF0000"/>
              </a:buClr>
              <a:buFont typeface="Wingdings" pitchFamily="2" charset="2"/>
              <a:buNone/>
            </a:pPr>
            <a:endParaRPr lang="ru-RU" sz="2400" dirty="0">
              <a:latin typeface="Comic Sans MS" pitchFamily="66" charset="0"/>
            </a:endParaRPr>
          </a:p>
        </p:txBody>
      </p:sp>
      <p:pic>
        <p:nvPicPr>
          <p:cNvPr id="87045" name="Picture 5" descr="12798_center"/>
          <p:cNvPicPr>
            <a:picLocks noChangeAspect="1" noChangeArrowheads="1"/>
          </p:cNvPicPr>
          <p:nvPr/>
        </p:nvPicPr>
        <p:blipFill>
          <a:blip r:embed="rId2"/>
          <a:srcRect/>
          <a:stretch>
            <a:fillRect/>
          </a:stretch>
        </p:blipFill>
        <p:spPr bwMode="auto">
          <a:xfrm>
            <a:off x="4356100" y="1844675"/>
            <a:ext cx="4787900" cy="3455988"/>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pattFill prst="pct5">
          <a:fgClr>
            <a:schemeClr val="tx1"/>
          </a:fgClr>
          <a:bgClr>
            <a:schemeClr val="bg1"/>
          </a:bgClr>
        </a:pattFill>
        <a:effectLst/>
      </p:bgPr>
    </p:bg>
    <p:spTree>
      <p:nvGrpSpPr>
        <p:cNvPr id="1" name=""/>
        <p:cNvGrpSpPr/>
        <p:nvPr/>
      </p:nvGrpSpPr>
      <p:grpSpPr>
        <a:xfrm>
          <a:off x="0" y="0"/>
          <a:ext cx="0" cy="0"/>
          <a:chOff x="0" y="0"/>
          <a:chExt cx="0" cy="0"/>
        </a:xfrm>
      </p:grpSpPr>
      <p:sp>
        <p:nvSpPr>
          <p:cNvPr id="86019" name="Rectangle 3"/>
          <p:cNvSpPr>
            <a:spLocks noGrp="1" noChangeArrowheads="1"/>
          </p:cNvSpPr>
          <p:nvPr>
            <p:ph idx="1"/>
          </p:nvPr>
        </p:nvSpPr>
        <p:spPr>
          <a:xfrm>
            <a:off x="0" y="0"/>
            <a:ext cx="9144000" cy="6858000"/>
          </a:xfrm>
        </p:spPr>
        <p:txBody>
          <a:bodyPr/>
          <a:lstStyle/>
          <a:p>
            <a:pPr>
              <a:lnSpc>
                <a:spcPct val="90000"/>
              </a:lnSpc>
              <a:buFont typeface="Wingdings" pitchFamily="2" charset="2"/>
              <a:buNone/>
            </a:pPr>
            <a:r>
              <a:rPr lang="ru-RU" sz="2400" dirty="0">
                <a:solidFill>
                  <a:srgbClr val="FF0000"/>
                </a:solidFill>
              </a:rPr>
              <a:t>       </a:t>
            </a:r>
            <a:r>
              <a:rPr lang="ru-RU" sz="2800" b="1" dirty="0">
                <a:solidFill>
                  <a:srgbClr val="FF0000"/>
                </a:solidFill>
                <a:latin typeface="Comic Sans MS" pitchFamily="66" charset="0"/>
              </a:rPr>
              <a:t>Виды автоматизированных систем управления:</a:t>
            </a:r>
          </a:p>
          <a:p>
            <a:pPr>
              <a:lnSpc>
                <a:spcPct val="90000"/>
              </a:lnSpc>
              <a:buClr>
                <a:srgbClr val="CCECFF"/>
              </a:buClr>
            </a:pPr>
            <a:r>
              <a:rPr lang="ru-RU" sz="2800" b="1" dirty="0">
                <a:latin typeface="Comic Sans MS" pitchFamily="66" charset="0"/>
              </a:rPr>
              <a:t>   </a:t>
            </a:r>
            <a:r>
              <a:rPr lang="ru-RU" sz="2800" b="1" u="sng" dirty="0">
                <a:latin typeface="Comic Sans MS" pitchFamily="66" charset="0"/>
              </a:rPr>
              <a:t>Автоматизированная система управления технологическим процессом</a:t>
            </a:r>
            <a:r>
              <a:rPr lang="ru-RU" sz="2800" u="sng" dirty="0">
                <a:latin typeface="Comic Sans MS" pitchFamily="66" charset="0"/>
              </a:rPr>
              <a:t> (АСУ ТП)</a:t>
            </a:r>
            <a:r>
              <a:rPr lang="ru-RU" sz="2800" dirty="0">
                <a:latin typeface="Comic Sans MS" pitchFamily="66" charset="0"/>
              </a:rPr>
              <a:t> —</a:t>
            </a:r>
            <a:r>
              <a:rPr lang="ru-RU" sz="2400" dirty="0">
                <a:latin typeface="Comic Sans MS" pitchFamily="66" charset="0"/>
              </a:rPr>
              <a:t> комплекс технических и программных средств, предназначенный для автоматизации управления технологическим оборудованием на промышленных предприятиях. </a:t>
            </a:r>
            <a:r>
              <a:rPr lang="ru-RU" sz="2400" b="1" dirty="0">
                <a:latin typeface="Comic Sans MS" pitchFamily="66" charset="0"/>
              </a:rPr>
              <a:t>АСУ ТП</a:t>
            </a:r>
            <a:r>
              <a:rPr lang="ru-RU" sz="2400" dirty="0">
                <a:latin typeface="Comic Sans MS" pitchFamily="66" charset="0"/>
              </a:rPr>
              <a:t> решает задачи оперативного управления и контроля техническими объектами в промышленности, энергетике, на транспорте.</a:t>
            </a:r>
          </a:p>
          <a:p>
            <a:pPr>
              <a:lnSpc>
                <a:spcPct val="90000"/>
              </a:lnSpc>
              <a:buFont typeface="Wingdings" pitchFamily="2" charset="2"/>
              <a:buNone/>
            </a:pPr>
            <a:r>
              <a:rPr lang="ru-RU" sz="2400" dirty="0">
                <a:latin typeface="Comic Sans MS" pitchFamily="66" charset="0"/>
              </a:rPr>
              <a:t>        Составными частями АСУ ТП могут быть отдельные системы автоматического управления и автоматизированные устройства, связанные в единый комплекс. Такие как системы диспетчерского управления и сбора данных, распределенные системы управления, и другие более мелкие системы управления (например системы на программируемых логических контроллерах). </a:t>
            </a:r>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0" y="0"/>
            <a:ext cx="9144000" cy="6858000"/>
          </a:xfrm>
        </p:spPr>
        <p:txBody>
          <a:bodyPr/>
          <a:lstStyle/>
          <a:p>
            <a:pPr>
              <a:lnSpc>
                <a:spcPct val="90000"/>
              </a:lnSpc>
              <a:buFont typeface="Wingdings" pitchFamily="2" charset="2"/>
              <a:buNone/>
            </a:pPr>
            <a:r>
              <a:rPr lang="ru-RU" sz="2400">
                <a:latin typeface="Comic Sans MS" pitchFamily="66" charset="0"/>
              </a:rPr>
              <a:t>   </a:t>
            </a:r>
          </a:p>
          <a:p>
            <a:pPr>
              <a:lnSpc>
                <a:spcPct val="90000"/>
              </a:lnSpc>
              <a:buFont typeface="Wingdings" pitchFamily="2" charset="2"/>
              <a:buNone/>
            </a:pPr>
            <a:r>
              <a:rPr lang="ru-RU" sz="2400">
                <a:latin typeface="Comic Sans MS" pitchFamily="66" charset="0"/>
              </a:rPr>
              <a:t>    Как правило, АСУ ТП имеет единую систему операторского управления технологическим процессом в виде одного или нескольких пультов управления, средства обработки и архивирования информации о ходе процесса, типовые элементы автоматики: датчики, </a:t>
            </a:r>
            <a:r>
              <a:rPr lang="ru-RU" sz="2400" u="sng">
                <a:latin typeface="Comic Sans MS" pitchFamily="66" charset="0"/>
              </a:rPr>
              <a:t>устройства управления</a:t>
            </a:r>
            <a:r>
              <a:rPr lang="ru-RU" sz="2400">
                <a:latin typeface="Comic Sans MS" pitchFamily="66" charset="0"/>
              </a:rPr>
              <a:t>, исполнительные устройства. Для информационной связи всех подсистем используются промышленные сети. </a:t>
            </a:r>
          </a:p>
          <a:p>
            <a:pPr>
              <a:lnSpc>
                <a:spcPct val="90000"/>
              </a:lnSpc>
              <a:buClr>
                <a:srgbClr val="CCECFF"/>
              </a:buClr>
            </a:pPr>
            <a:r>
              <a:rPr lang="ru-RU" sz="2400" b="1">
                <a:latin typeface="Comic Sans MS" pitchFamily="66" charset="0"/>
              </a:rPr>
              <a:t>   </a:t>
            </a:r>
            <a:r>
              <a:rPr lang="ru-RU" sz="2800" b="1" u="sng">
                <a:latin typeface="Comic Sans MS" pitchFamily="66" charset="0"/>
              </a:rPr>
              <a:t>Автоматизированная система управления производством</a:t>
            </a:r>
            <a:r>
              <a:rPr lang="ru-RU" sz="2800" u="sng">
                <a:latin typeface="Comic Sans MS" pitchFamily="66" charset="0"/>
              </a:rPr>
              <a:t> (</a:t>
            </a:r>
            <a:r>
              <a:rPr lang="ru-RU" sz="2800" b="1" u="sng">
                <a:latin typeface="Comic Sans MS" pitchFamily="66" charset="0"/>
              </a:rPr>
              <a:t>АСУП</a:t>
            </a:r>
            <a:r>
              <a:rPr lang="ru-RU" sz="2800" u="sng">
                <a:latin typeface="Comic Sans MS" pitchFamily="66" charset="0"/>
              </a:rPr>
              <a:t>)</a:t>
            </a:r>
            <a:r>
              <a:rPr lang="ru-RU" sz="2800">
                <a:latin typeface="Comic Sans MS" pitchFamily="66" charset="0"/>
              </a:rPr>
              <a:t> </a:t>
            </a:r>
            <a:r>
              <a:rPr lang="ru-RU" sz="2400">
                <a:latin typeface="Comic Sans MS" pitchFamily="66" charset="0"/>
              </a:rPr>
              <a:t>— решает задачи организации производства, включая основные производственные процессы, входящую и исходящую логистику. Осуществляет краткосрочное планирование выпуска с учётом производственных мощностей, анализ качества продукции, моделирование производственного процесса. Для решения этих задач применяются MIS и MES-системы, а также LIMS-системы. </a:t>
            </a:r>
          </a:p>
          <a:p>
            <a:pPr>
              <a:lnSpc>
                <a:spcPct val="90000"/>
              </a:lnSpc>
              <a:buClr>
                <a:srgbClr val="CCECFF"/>
              </a:buClr>
              <a:buFont typeface="Wingdings" pitchFamily="2" charset="2"/>
              <a:buNone/>
            </a:pPr>
            <a:endParaRPr lang="ru-RU" sz="2400">
              <a:latin typeface="Comic Sans MS" pitchFamily="66" charset="0"/>
            </a:endParaRPr>
          </a:p>
          <a:p>
            <a:pPr>
              <a:lnSpc>
                <a:spcPct val="90000"/>
              </a:lnSpc>
              <a:buClr>
                <a:srgbClr val="CCECFF"/>
              </a:buClr>
            </a:pPr>
            <a:endParaRPr lang="ru-RU" sz="2400">
              <a:latin typeface="Comic Sans MS" pitchFamily="66" charset="0"/>
            </a:endParaRP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0" y="0"/>
            <a:ext cx="9144000" cy="6858000"/>
          </a:xfrm>
        </p:spPr>
        <p:txBody>
          <a:bodyPr/>
          <a:lstStyle/>
          <a:p>
            <a:pPr>
              <a:buFont typeface="Wingdings" pitchFamily="2" charset="2"/>
              <a:buNone/>
            </a:pPr>
            <a:r>
              <a:rPr lang="ru-RU" sz="2400">
                <a:latin typeface="Comic Sans MS" pitchFamily="66" charset="0"/>
              </a:rPr>
              <a:t>        Примерами автоматизированной системы управления производством являются автоматизированная система управления уличным освещением — </a:t>
            </a:r>
            <a:r>
              <a:rPr lang="ru-RU" sz="2000">
                <a:latin typeface="Comic Sans MS" pitchFamily="66" charset="0"/>
              </a:rPr>
              <a:t>предназначена для организации автоматизации централизованного управления уличным освещением; автоматизированная система управления наружного освещения — предназначена для организации автоматизации централизованного управления наружным освещением; автоматизированная система управления дорожным движением — предназначена для управления транспортных средств и пешеходных потоков на дорожной сети города или автомагистрали.</a:t>
            </a:r>
          </a:p>
        </p:txBody>
      </p:sp>
      <p:pic>
        <p:nvPicPr>
          <p:cNvPr id="83972" name="Picture 4" descr="post-3-1160565653"/>
          <p:cNvPicPr>
            <a:picLocks noChangeAspect="1" noChangeArrowheads="1"/>
          </p:cNvPicPr>
          <p:nvPr/>
        </p:nvPicPr>
        <p:blipFill>
          <a:blip r:embed="rId2"/>
          <a:srcRect/>
          <a:stretch>
            <a:fillRect/>
          </a:stretch>
        </p:blipFill>
        <p:spPr bwMode="auto">
          <a:xfrm>
            <a:off x="0" y="3644900"/>
            <a:ext cx="9144000" cy="321310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0" y="0"/>
            <a:ext cx="9144000" cy="6858000"/>
          </a:xfrm>
        </p:spPr>
        <p:txBody>
          <a:bodyPr/>
          <a:lstStyle/>
          <a:p>
            <a:pPr>
              <a:lnSpc>
                <a:spcPct val="80000"/>
              </a:lnSpc>
              <a:buClr>
                <a:srgbClr val="CCECFF"/>
              </a:buClr>
            </a:pPr>
            <a:r>
              <a:rPr lang="ru-RU" sz="2800" b="1">
                <a:latin typeface="Comic Sans MS" pitchFamily="66" charset="0"/>
              </a:rPr>
              <a:t>  </a:t>
            </a:r>
            <a:r>
              <a:rPr lang="ru-RU" sz="2800" b="1" u="sng">
                <a:latin typeface="Comic Sans MS" pitchFamily="66" charset="0"/>
              </a:rPr>
              <a:t>Автоматизированная система управления предприятием (АСУП)</a:t>
            </a:r>
            <a:r>
              <a:rPr lang="ru-RU" sz="2800">
                <a:latin typeface="Comic Sans MS" pitchFamily="66" charset="0"/>
              </a:rPr>
              <a:t> — комплекс программных, технических, информационных, лингвистических, организационно-технологических средств и действий квалифицированного персонала, предназначенный для решения задач планирования и управления различными видами деятельности предприятия, частный случай автоматизированной системы управления. В области образования под АСУП, как правило, понимают систему управления обучением. Примером может служить система Moodle. Одной из первых отечественных систем управления учебным процессом, является комплекс информационных систем «АСУ ВУЗ». В настоящее время активно развивается АСУ ВУЗ «Universys WS», оперативно учитывающая изменяющиеся реалии современного образования. </a:t>
            </a: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0" y="0"/>
            <a:ext cx="9144000" cy="6858000"/>
          </a:xfrm>
        </p:spPr>
        <p:txBody>
          <a:bodyPr/>
          <a:lstStyle/>
          <a:p>
            <a:pPr>
              <a:lnSpc>
                <a:spcPct val="80000"/>
              </a:lnSpc>
              <a:buFont typeface="Wingdings" pitchFamily="2" charset="2"/>
              <a:buNone/>
            </a:pPr>
            <a:r>
              <a:rPr lang="ru-RU" sz="2800" dirty="0">
                <a:latin typeface="Comic Sans MS" pitchFamily="66" charset="0"/>
              </a:rPr>
              <a:t>   </a:t>
            </a:r>
            <a:r>
              <a:rPr lang="ru-RU" sz="2400" dirty="0">
                <a:latin typeface="Comic Sans MS" pitchFamily="66" charset="0"/>
              </a:rPr>
              <a:t>А так же примерами АСУП являются «Система управления гостиницей». Наряду с этим названием употребляется PMS </a:t>
            </a:r>
            <a:r>
              <a:rPr lang="ru-RU" sz="2400" dirty="0" err="1">
                <a:latin typeface="Comic Sans MS" pitchFamily="66" charset="0"/>
              </a:rPr>
              <a:t>Property</a:t>
            </a:r>
            <a:r>
              <a:rPr lang="ru-RU" sz="2400" dirty="0">
                <a:latin typeface="Comic Sans MS" pitchFamily="66" charset="0"/>
              </a:rPr>
              <a:t> </a:t>
            </a:r>
            <a:r>
              <a:rPr lang="ru-RU" sz="2400" dirty="0" err="1">
                <a:latin typeface="Comic Sans MS" pitchFamily="66" charset="0"/>
              </a:rPr>
              <a:t>Management</a:t>
            </a:r>
            <a:r>
              <a:rPr lang="ru-RU" sz="2400" dirty="0">
                <a:latin typeface="Comic Sans MS" pitchFamily="66" charset="0"/>
              </a:rPr>
              <a:t> </a:t>
            </a:r>
            <a:r>
              <a:rPr lang="ru-RU" sz="2400" dirty="0" err="1">
                <a:latin typeface="Comic Sans MS" pitchFamily="66" charset="0"/>
              </a:rPr>
              <a:t>System</a:t>
            </a:r>
            <a:r>
              <a:rPr lang="ru-RU" sz="2400" dirty="0">
                <a:latin typeface="Comic Sans MS" pitchFamily="66" charset="0"/>
              </a:rPr>
              <a:t>.</a:t>
            </a:r>
          </a:p>
          <a:p>
            <a:pPr>
              <a:lnSpc>
                <a:spcPct val="80000"/>
              </a:lnSpc>
              <a:buFont typeface="Wingdings" pitchFamily="2" charset="2"/>
              <a:buNone/>
            </a:pPr>
            <a:r>
              <a:rPr lang="ru-RU" sz="2400" dirty="0">
                <a:solidFill>
                  <a:srgbClr val="FF00FF"/>
                </a:solidFill>
                <a:latin typeface="Comic Sans MS" pitchFamily="66" charset="0"/>
              </a:rPr>
              <a:t>    «Автоматизированная система управления операционным риском» </a:t>
            </a:r>
            <a:r>
              <a:rPr lang="ru-RU" sz="2400" dirty="0">
                <a:latin typeface="Comic Sans MS" pitchFamily="66" charset="0"/>
              </a:rPr>
              <a:t>- это программное обеспечение, содержащее комплекс средств, необходимых для решения задач управления операционными рисками предприятий: от сбора данных до предоставления отчетности и построения прогнозов.</a:t>
            </a:r>
          </a:p>
          <a:p>
            <a:pPr>
              <a:lnSpc>
                <a:spcPct val="80000"/>
              </a:lnSpc>
              <a:buFont typeface="Wingdings" pitchFamily="2" charset="2"/>
              <a:buNone/>
            </a:pPr>
            <a:r>
              <a:rPr lang="ru-RU" sz="2400" dirty="0">
                <a:latin typeface="Comic Sans MS" pitchFamily="66" charset="0"/>
              </a:rPr>
              <a:t>       </a:t>
            </a:r>
            <a:r>
              <a:rPr lang="ru-RU" sz="2800" dirty="0">
                <a:latin typeface="Comic Sans MS" pitchFamily="66" charset="0"/>
              </a:rPr>
              <a:t>Таким образом, автоматизированные системы управления играют важную роль в нашей жизни. Например внедрение ЭВМ во все сферы производственной деятельности человека, обладающих большим быстродействием, гибкостью логики, значительным объёмом памяти, послужили основой для разработки автоматизированных систем управления, которые качественно изменили формулу управления, значительно повысили его эффективность. </a:t>
            </a:r>
          </a:p>
          <a:p>
            <a:pPr>
              <a:lnSpc>
                <a:spcPct val="80000"/>
              </a:lnSpc>
            </a:pPr>
            <a:endParaRPr lang="ru-RU" sz="2800" dirty="0">
              <a:latin typeface="Comic Sans MS" pitchFamily="66" charset="0"/>
            </a:endParaRPr>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457200" y="2852739"/>
            <a:ext cx="8229600" cy="936302"/>
          </a:xfrm>
        </p:spPr>
        <p:txBody>
          <a:bodyPr/>
          <a:lstStyle/>
          <a:p>
            <a:pPr algn="ctr">
              <a:buFont typeface="Wingdings" pitchFamily="2" charset="2"/>
              <a:buNone/>
            </a:pPr>
            <a:r>
              <a:rPr lang="ru-RU" sz="4800" b="1" dirty="0">
                <a:solidFill>
                  <a:srgbClr val="FFFF00"/>
                </a:solidFill>
                <a:latin typeface="Comic Sans MS" pitchFamily="66" charset="0"/>
              </a:rPr>
              <a:t>Спасибо за внимание!</a:t>
            </a:r>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Течение">
  <a:themeElements>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Течение">
      <a:majorFont>
        <a:latin typeface="Garamond"/>
        <a:ea typeface=""/>
        <a:cs typeface=""/>
      </a:majorFont>
      <a:minorFont>
        <a:latin typeface="Garamond"/>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чение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Течение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Течение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Течение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Течение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Течение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Течение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Течение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Течение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181</TotalTime>
  <Words>465</Words>
  <Application>Microsoft Office PowerPoint</Application>
  <PresentationFormat>Экран (4:3)</PresentationFormat>
  <Paragraphs>65</Paragraphs>
  <Slides>12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Comic Sans MS</vt:lpstr>
      <vt:lpstr>Garamond</vt:lpstr>
      <vt:lpstr>Wingdings</vt:lpstr>
      <vt:lpstr>Течение</vt:lpstr>
      <vt:lpstr>«Автоматические системы управления»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Автоматизированные системы управления</dc:title>
  <dc:creator>FuckYouBill</dc:creator>
  <cp:lastModifiedBy>наташа</cp:lastModifiedBy>
  <cp:revision>12</cp:revision>
  <dcterms:created xsi:type="dcterms:W3CDTF">2012-09-25T14:46:16Z</dcterms:created>
  <dcterms:modified xsi:type="dcterms:W3CDTF">2012-06-07T00:49:46Z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000800d6050000000000010262d10207f74006b004c800</vt:lpwstr>
  </property>
</Properties>
</file>